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10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Aldhabi" pitchFamily="2" charset="-78"/>
      <p:regular r:id="rId11"/>
    </p:embeddedFont>
    <p:embeddedFont>
      <p:font typeface="Aharoni" pitchFamily="2" charset="-79"/>
      <p:bold r:id="rId12"/>
    </p:embeddedFont>
    <p:embeddedFont>
      <p:font typeface="Amatic SC" charset="-79"/>
      <p:regular r:id="rId13"/>
      <p:bold r:id="rId14"/>
    </p:embeddedFont>
    <p:embeddedFont>
      <p:font typeface="Elephant" pitchFamily="18" charset="0"/>
      <p:regular r:id="rId15"/>
      <p:italic r:id="rId16"/>
    </p:embeddedFon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Book Antiqua" pitchFamily="18" charset="0"/>
      <p:regular r:id="rId21"/>
      <p:bold r:id="rId22"/>
      <p:italic r:id="rId23"/>
      <p:boldItalic r:id="rId24"/>
    </p:embeddedFont>
    <p:embeddedFont>
      <p:font typeface="Bookman Old Style" pitchFamily="18" charset="0"/>
      <p:regular r:id="rId25"/>
      <p:bold r:id="rId26"/>
      <p:italic r:id="rId27"/>
      <p:boldItalic r:id="rId28"/>
    </p:embeddedFont>
    <p:embeddedFont>
      <p:font typeface="Arial Black" pitchFamily="34" charset="0"/>
      <p:bold r:id="rId29"/>
    </p:embeddedFont>
    <p:embeddedFont>
      <p:font typeface="Caveat" charset="0"/>
      <p:regular r:id="rId30"/>
      <p:bold r:id="rId31"/>
    </p:embeddedFont>
    <p:embeddedFont>
      <p:font typeface="Garamond" pitchFamily="18" charset="0"/>
      <p:regular r:id="rId32"/>
      <p:bold r:id="rId33"/>
      <p: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Bell MT" pitchFamily="18" charset="0"/>
      <p:regular r:id="rId39"/>
      <p:bold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538BD12-EAE8-4576-9333-31C1577E420B}">
  <a:tblStyle styleId="{D538BD12-EAE8-4576-9333-31C1577E42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7734F6-05E5-4954-8C8A-BEEB59E1C33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90" d="100"/>
          <a:sy n="90" d="100"/>
        </p:scale>
        <p:origin x="-732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font" Target="fonts/font29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font" Target="fonts/font3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8528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4788024" y="2931790"/>
            <a:ext cx="5400600" cy="1440160"/>
            <a:chOff x="4860032" y="2805777"/>
            <a:chExt cx="5400600" cy="1440160"/>
          </a:xfrm>
        </p:grpSpPr>
        <p:sp>
          <p:nvSpPr>
            <p:cNvPr id="2" name="Rectangle 1"/>
            <p:cNvSpPr/>
            <p:nvPr/>
          </p:nvSpPr>
          <p:spPr>
            <a:xfrm>
              <a:off x="4860032" y="2805777"/>
              <a:ext cx="5400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7030A0"/>
                  </a:solidFill>
                  <a:latin typeface="Bell MT" pitchFamily="18" charset="0"/>
                </a:rPr>
                <a:t>Dr. E. MUBARAK </a:t>
              </a:r>
              <a:r>
                <a:rPr lang="en-IN" sz="1800" b="1" dirty="0" smtClean="0">
                  <a:solidFill>
                    <a:srgbClr val="7030A0"/>
                  </a:solidFill>
                  <a:latin typeface="Bell MT" pitchFamily="18" charset="0"/>
                </a:rPr>
                <a:t>ALI  </a:t>
              </a:r>
            </a:p>
            <a:p>
              <a:r>
                <a:rPr lang="en-IN" sz="1000" dirty="0" err="1" smtClean="0">
                  <a:latin typeface="Book Antiqua" pitchFamily="18" charset="0"/>
                </a:rPr>
                <a:t>M.Com</a:t>
              </a:r>
              <a:r>
                <a:rPr lang="en-IN" sz="1000" dirty="0">
                  <a:latin typeface="Book Antiqua" pitchFamily="18" charset="0"/>
                </a:rPr>
                <a:t>., M.B.A., </a:t>
              </a:r>
              <a:r>
                <a:rPr lang="en-IN" sz="1000" dirty="0" err="1">
                  <a:latin typeface="Book Antiqua" pitchFamily="18" charset="0"/>
                </a:rPr>
                <a:t>M.Sc</a:t>
              </a:r>
              <a:r>
                <a:rPr lang="en-IN" sz="1000" dirty="0">
                  <a:latin typeface="Book Antiqua" pitchFamily="18" charset="0"/>
                </a:rPr>
                <a:t> (</a:t>
              </a:r>
              <a:r>
                <a:rPr lang="en-IN" sz="1000" dirty="0" err="1">
                  <a:latin typeface="Book Antiqua" pitchFamily="18" charset="0"/>
                </a:rPr>
                <a:t>Psy</a:t>
              </a:r>
              <a:r>
                <a:rPr lang="en-IN" sz="1000" dirty="0">
                  <a:latin typeface="Book Antiqua" pitchFamily="18" charset="0"/>
                </a:rPr>
                <a:t>)., M.Phil., P.G.D.C.A., Ph.D.</a:t>
              </a:r>
              <a:r>
                <a:rPr lang="en-IN" b="1" dirty="0" smtClean="0">
                  <a:solidFill>
                    <a:srgbClr val="7030A0"/>
                  </a:solidFill>
                  <a:latin typeface="Bell MT" pitchFamily="18" charset="0"/>
                </a:rPr>
                <a:t> </a:t>
              </a:r>
              <a:endParaRPr lang="en-IN" b="1" dirty="0">
                <a:solidFill>
                  <a:srgbClr val="7030A0"/>
                </a:solidFill>
                <a:latin typeface="Bell MT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60033" y="3291830"/>
              <a:ext cx="381642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Book Antiqua" pitchFamily="18" charset="0"/>
                </a:rPr>
                <a:t>Head  &amp; Associate Professor </a:t>
              </a:r>
              <a:r>
                <a:rPr lang="en-IN" dirty="0" smtClean="0">
                  <a:latin typeface="Book Antiqua" pitchFamily="18" charset="0"/>
                </a:rPr>
                <a:t>of  Commerce</a:t>
              </a:r>
            </a:p>
            <a:p>
              <a:r>
                <a:rPr lang="en-IN" dirty="0" smtClean="0">
                  <a:latin typeface="Book Antiqua" pitchFamily="18" charset="0"/>
                </a:rPr>
                <a:t>Jamal </a:t>
              </a:r>
              <a:r>
                <a:rPr lang="en-IN" dirty="0">
                  <a:latin typeface="Book Antiqua" pitchFamily="18" charset="0"/>
                </a:rPr>
                <a:t>Mohamed </a:t>
              </a:r>
              <a:r>
                <a:rPr lang="en-IN" dirty="0" smtClean="0">
                  <a:latin typeface="Book Antiqua" pitchFamily="18" charset="0"/>
                </a:rPr>
                <a:t>College</a:t>
              </a:r>
            </a:p>
            <a:p>
              <a:r>
                <a:rPr lang="en-IN" dirty="0" smtClean="0">
                  <a:latin typeface="Book Antiqua" pitchFamily="18" charset="0"/>
                </a:rPr>
                <a:t>Tiruchirappalli</a:t>
              </a:r>
            </a:p>
            <a:p>
              <a:endParaRPr lang="en-IN" dirty="0">
                <a:latin typeface="Book Antiqua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5540" y="3939902"/>
              <a:ext cx="2579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200" dirty="0">
                  <a:solidFill>
                    <a:srgbClr val="00B050"/>
                  </a:solidFill>
                  <a:latin typeface="Book Antiqua" pitchFamily="18" charset="0"/>
                </a:rPr>
                <a:t>e-mail: </a:t>
              </a:r>
              <a:r>
                <a:rPr lang="en-IN" sz="1200" dirty="0" smtClean="0">
                  <a:solidFill>
                    <a:srgbClr val="00B050"/>
                  </a:solidFill>
                  <a:latin typeface="Book Antiqua" pitchFamily="18" charset="0"/>
                </a:rPr>
                <a:t>mubarakali.jmc@gmail.com</a:t>
              </a:r>
              <a:endParaRPr lang="en-IN" sz="1200" dirty="0">
                <a:solidFill>
                  <a:srgbClr val="00B050"/>
                </a:solidFill>
                <a:latin typeface="Book Antiqua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1680" y="2139702"/>
            <a:ext cx="6768752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50" b="1" dirty="0" smtClean="0">
                <a:solidFill>
                  <a:srgbClr val="00B0F0"/>
                </a:solidFill>
                <a:latin typeface="Bookman Old Style" pitchFamily="18" charset="0"/>
              </a:rPr>
              <a:t>Standard Costing – Material Variances</a:t>
            </a:r>
          </a:p>
          <a:p>
            <a:endParaRPr lang="en-IN" sz="28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5412" y="843558"/>
            <a:ext cx="7236276" cy="1368152"/>
            <a:chOff x="925412" y="843558"/>
            <a:chExt cx="7236276" cy="1368152"/>
          </a:xfrm>
        </p:grpSpPr>
        <p:sp>
          <p:nvSpPr>
            <p:cNvPr id="6" name="Rectangle 5"/>
            <p:cNvSpPr/>
            <p:nvPr/>
          </p:nvSpPr>
          <p:spPr>
            <a:xfrm>
              <a:off x="1403648" y="1503824"/>
              <a:ext cx="63367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 i="1" dirty="0" smtClean="0">
                  <a:latin typeface="Times New Roman" pitchFamily="18" charset="0"/>
                  <a:cs typeface="Times New Roman" pitchFamily="18" charset="0"/>
                </a:rPr>
                <a:t>Accredited </a:t>
              </a:r>
              <a:r>
                <a:rPr lang="en-IN" sz="1200" i="1" dirty="0">
                  <a:latin typeface="Times New Roman" pitchFamily="18" charset="0"/>
                  <a:cs typeface="Times New Roman" pitchFamily="18" charset="0"/>
                </a:rPr>
                <a:t>(3</a:t>
              </a:r>
              <a:r>
                <a:rPr lang="en-IN" sz="1200" i="1" baseline="30000" dirty="0">
                  <a:latin typeface="Times New Roman" pitchFamily="18" charset="0"/>
                  <a:cs typeface="Times New Roman" pitchFamily="18" charset="0"/>
                </a:rPr>
                <a:t>rd</a:t>
              </a:r>
              <a:r>
                <a:rPr lang="en-IN" sz="1200" i="1" dirty="0">
                  <a:latin typeface="Times New Roman" pitchFamily="18" charset="0"/>
                  <a:cs typeface="Times New Roman" pitchFamily="18" charset="0"/>
                </a:rPr>
                <a:t> Cycle) with ‘A’ Grade by NAAC</a:t>
              </a:r>
              <a:endParaRPr lang="en-IN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IN" sz="1200" i="1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IN" sz="1200" i="1" dirty="0" smtClean="0">
                  <a:latin typeface="Times New Roman" pitchFamily="18" charset="0"/>
                  <a:cs typeface="Times New Roman" pitchFamily="18" charset="0"/>
                </a:rPr>
                <a:t>(Affiliated </a:t>
              </a:r>
              <a:r>
                <a:rPr lang="en-IN" sz="1200" i="1" dirty="0">
                  <a:latin typeface="Times New Roman" pitchFamily="18" charset="0"/>
                  <a:cs typeface="Times New Roman" pitchFamily="18" charset="0"/>
                </a:rPr>
                <a:t>to Bharathidasan University)</a:t>
              </a:r>
              <a:endParaRPr lang="en-IN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TIRUCHIRAPPALLI </a:t>
              </a:r>
              <a:r>
                <a:rPr lang="en-IN" sz="1600" b="1" dirty="0">
                  <a:latin typeface="Times New Roman" pitchFamily="18" charset="0"/>
                  <a:cs typeface="Times New Roman" pitchFamily="18" charset="0"/>
                </a:rPr>
                <a:t>– 620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020 </a:t>
              </a:r>
              <a:endParaRPr lang="en-IN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25412" y="843558"/>
              <a:ext cx="723627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IN" sz="2000" b="1" dirty="0">
                  <a:ln w="127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man Old Style" pitchFamily="18" charset="0"/>
                </a:rPr>
                <a:t>PG &amp; RESEARCH DEPARTMENT OF COMMERCE </a:t>
              </a:r>
              <a:r>
                <a:rPr lang="en-IN" sz="2000" dirty="0">
                  <a:ln w="12700">
                    <a:solidFill>
                      <a:srgbClr val="000000"/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latin typeface="Bookman Old Style" pitchFamily="18" charset="0"/>
                </a:rPr>
                <a:t>(SF)</a:t>
              </a:r>
            </a:p>
            <a:p>
              <a:pPr algn="ctr"/>
              <a:r>
                <a:rPr lang="en-IN" sz="2000" b="1" dirty="0" smtClean="0">
                  <a:ln w="127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man Old Style" pitchFamily="18" charset="0"/>
                </a:rPr>
                <a:t>JAMAL </a:t>
              </a:r>
              <a:r>
                <a:rPr lang="en-IN" sz="2000" b="1" dirty="0">
                  <a:ln w="127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man Old Style" pitchFamily="18" charset="0"/>
                </a:rPr>
                <a:t>MOHAMED COLLEGE </a:t>
              </a:r>
              <a:r>
                <a:rPr lang="en-IN" sz="2000" dirty="0">
                  <a:ln w="12700">
                    <a:solidFill>
                      <a:srgbClr val="000000"/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man Old Style" pitchFamily="18" charset="0"/>
                </a:rPr>
                <a:t>(Autonomous)</a:t>
              </a:r>
              <a:endParaRPr lang="en-IN" sz="2000" dirty="0">
                <a:ln w="12700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4" descr="Jamal Mohamed Colle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1630"/>
            <a:ext cx="876642" cy="9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99592" y="2355726"/>
            <a:ext cx="798616" cy="241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900" b="1" i="1" dirty="0">
                <a:solidFill>
                  <a:srgbClr val="006600"/>
                </a:solidFill>
                <a:latin typeface="Century Gothic"/>
                <a:ea typeface="Calibri"/>
                <a:cs typeface="Times New Roman"/>
              </a:rPr>
              <a:t>SINCE 1951</a:t>
            </a:r>
            <a:endParaRPr lang="en-IN" sz="12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87289"/>
              </p:ext>
            </p:extLst>
          </p:nvPr>
        </p:nvGraphicFramePr>
        <p:xfrm>
          <a:off x="1333462" y="1203598"/>
          <a:ext cx="7198979" cy="2099402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1028203"/>
                <a:gridCol w="1028203"/>
                <a:gridCol w="1028203"/>
                <a:gridCol w="1028203"/>
                <a:gridCol w="1028203"/>
                <a:gridCol w="1028982"/>
                <a:gridCol w="1028982"/>
              </a:tblGrid>
              <a:tr h="54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Standard</a:t>
                      </a:r>
                      <a:endParaRPr lang="en-IN" sz="18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Actual</a:t>
                      </a:r>
                      <a:endParaRPr lang="en-IN" sz="18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59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Quantity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 (Kg.)</a:t>
                      </a:r>
                      <a:endParaRPr lang="en-IN" sz="12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Unit price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err="1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Rs</a:t>
                      </a: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.</a:t>
                      </a:r>
                      <a:endParaRPr lang="en-IN" sz="12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Total</a:t>
                      </a:r>
                      <a:endParaRPr lang="en-IN" sz="12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Quantity (Kg.)</a:t>
                      </a:r>
                      <a:endParaRPr lang="en-IN" sz="12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Unit Price </a:t>
                      </a:r>
                      <a:r>
                        <a:rPr lang="en-IN" sz="1200" b="1" dirty="0" err="1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Rs</a:t>
                      </a: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.</a:t>
                      </a:r>
                      <a:endParaRPr lang="en-IN" sz="12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Total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err="1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Rs</a:t>
                      </a:r>
                      <a:r>
                        <a:rPr lang="en-IN" sz="12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.</a:t>
                      </a:r>
                      <a:endParaRPr lang="en-IN" sz="12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Material A</a:t>
                      </a:r>
                      <a:endParaRPr lang="en-IN" sz="1200" b="1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100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ookman Old Style" pitchFamily="18" charset="0"/>
                        </a:rPr>
                        <a:t>20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ookman Old Style" pitchFamily="18" charset="0"/>
                        </a:rPr>
                        <a:t>200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50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ookman Old Style" pitchFamily="18" charset="0"/>
                        </a:rPr>
                        <a:t>30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ookman Old Style" pitchFamily="18" charset="0"/>
                        </a:rPr>
                        <a:t>150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Material B</a:t>
                      </a:r>
                      <a:endParaRPr lang="en-IN" sz="1200" b="1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200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30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600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100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60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ookman Old Style" pitchFamily="18" charset="0"/>
                        </a:rPr>
                        <a:t>600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Material C</a:t>
                      </a:r>
                      <a:endParaRPr lang="en-IN" sz="1200" b="1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200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ookman Old Style" pitchFamily="18" charset="0"/>
                        </a:rPr>
                        <a:t>60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ookman Old Style" pitchFamily="18" charset="0"/>
                        </a:rPr>
                        <a:t>1200</a:t>
                      </a:r>
                      <a:endParaRPr lang="en-IN" sz="12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150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50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ookman Old Style" pitchFamily="18" charset="0"/>
                        </a:rPr>
                        <a:t>750</a:t>
                      </a: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640" y="425248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IN" sz="3200" dirty="0">
                <a:solidFill>
                  <a:srgbClr val="C00000"/>
                </a:solidFill>
                <a:latin typeface="Aldhabi" pitchFamily="2" charset="-78"/>
                <a:cs typeface="Aldhabi" pitchFamily="2" charset="-78"/>
              </a:rPr>
              <a:t>From the following Information, Compute Material </a:t>
            </a:r>
            <a:r>
              <a:rPr lang="en-IN" sz="3200" dirty="0" smtClean="0">
                <a:solidFill>
                  <a:srgbClr val="C00000"/>
                </a:solidFill>
                <a:latin typeface="Aldhabi" pitchFamily="2" charset="-78"/>
                <a:cs typeface="Aldhabi" pitchFamily="2" charset="-78"/>
              </a:rPr>
              <a:t>Variances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679797"/>
            <a:ext cx="423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1613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59846"/>
              </p:ext>
            </p:extLst>
          </p:nvPr>
        </p:nvGraphicFramePr>
        <p:xfrm>
          <a:off x="1331640" y="1203598"/>
          <a:ext cx="6192690" cy="1656185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1238270"/>
                <a:gridCol w="1238270"/>
                <a:gridCol w="1238270"/>
                <a:gridCol w="1238940"/>
                <a:gridCol w="1238940"/>
              </a:tblGrid>
              <a:tr h="33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SQ</a:t>
                      </a:r>
                      <a:endParaRPr lang="en-IN" sz="14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SP</a:t>
                      </a:r>
                      <a:endParaRPr lang="en-IN" sz="14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AQ</a:t>
                      </a:r>
                      <a:endParaRPr lang="en-IN" sz="14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7030A0"/>
                          </a:solidFill>
                          <a:effectLst/>
                          <a:latin typeface="Bookman Old Style" pitchFamily="18" charset="0"/>
                        </a:rPr>
                        <a:t>AP</a:t>
                      </a:r>
                      <a:endParaRPr lang="en-IN" sz="1400" b="1" dirty="0">
                        <a:solidFill>
                          <a:srgbClr val="7030A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A</a:t>
                      </a:r>
                      <a:endParaRPr lang="en-IN" sz="1400" b="1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100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20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Bookman Old Style" pitchFamily="18" charset="0"/>
                        </a:rPr>
                        <a:t>50</a:t>
                      </a:r>
                      <a:endParaRPr lang="en-IN" sz="14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30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B</a:t>
                      </a:r>
                      <a:endParaRPr lang="en-IN" sz="1400" b="1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200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30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100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Bookman Old Style" pitchFamily="18" charset="0"/>
                        </a:rPr>
                        <a:t>60</a:t>
                      </a:r>
                      <a:endParaRPr lang="en-IN" sz="14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C</a:t>
                      </a:r>
                      <a:endParaRPr lang="en-IN" sz="1400" b="1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Bookman Old Style" pitchFamily="18" charset="0"/>
                        </a:rPr>
                        <a:t>200</a:t>
                      </a:r>
                      <a:endParaRPr lang="en-IN" sz="14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60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150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50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500</a:t>
                      </a:r>
                      <a:endParaRPr lang="en-IN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IN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300</a:t>
                      </a:r>
                      <a:endParaRPr lang="en-IN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627534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Solution: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76681"/>
              </p:ext>
            </p:extLst>
          </p:nvPr>
        </p:nvGraphicFramePr>
        <p:xfrm>
          <a:off x="1403648" y="3147814"/>
          <a:ext cx="7344816" cy="1517904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608965"/>
                <a:gridCol w="1479267"/>
                <a:gridCol w="1368152"/>
                <a:gridCol w="1512168"/>
                <a:gridCol w="23762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I</a:t>
                      </a:r>
                      <a:endParaRPr lang="en-IN" sz="1100" b="1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II</a:t>
                      </a:r>
                      <a:endParaRPr lang="en-IN" sz="1100" b="1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III</a:t>
                      </a:r>
                      <a:endParaRPr lang="en-IN" sz="1100" b="1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IV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AQ x AP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AQ x SP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SQ x SP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SQ/ TSQ x TAQ x SP 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A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50 x 30 = 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1500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50 x20 = 1000</a:t>
                      </a:r>
                      <a:endParaRPr lang="en-IN" sz="11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100 x 20 = 2000</a:t>
                      </a:r>
                      <a:endParaRPr lang="en-IN" sz="11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100/500 x 300 x20  =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1200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B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100 x60 = 6000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100 x30 = 3000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200 x 30 = 6000</a:t>
                      </a:r>
                      <a:endParaRPr lang="en-IN" sz="11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200/500 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x 300 x30  =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3600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C</a:t>
                      </a:r>
                      <a:endParaRPr lang="en-IN" sz="1100" b="1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150 x50 =7500</a:t>
                      </a:r>
                      <a:endParaRPr lang="en-IN" sz="11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150 x60 = 9000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200 x60 = 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12000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200/500 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x 300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x60 = 7200</a:t>
                      </a:r>
                      <a:endParaRPr lang="en-IN" sz="11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331640" y="2669887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1600" dirty="0" smtClean="0">
                <a:latin typeface="Bookman Old Style" pitchFamily="18" charset="0"/>
              </a:rPr>
              <a:t>ii)</a:t>
            </a:r>
            <a:r>
              <a:rPr lang="en-IN" sz="1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MATERIAL </a:t>
            </a:r>
            <a:r>
              <a:rPr lang="en-IN" sz="16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PRICE VARIANCE </a:t>
            </a:r>
            <a:r>
              <a:rPr lang="en-IN" sz="1600" dirty="0">
                <a:latin typeface="Bookman Old Style" pitchFamily="18" charset="0"/>
              </a:rPr>
              <a:t>-= </a:t>
            </a:r>
            <a:r>
              <a:rPr lang="en-IN" sz="1600" b="1" dirty="0">
                <a:solidFill>
                  <a:srgbClr val="002060"/>
                </a:solidFill>
                <a:latin typeface="Bookman Old Style" pitchFamily="18" charset="0"/>
              </a:rPr>
              <a:t>II – I</a:t>
            </a:r>
          </a:p>
          <a:p>
            <a:pPr>
              <a:lnSpc>
                <a:spcPct val="200000"/>
              </a:lnSpc>
            </a:pPr>
            <a:r>
              <a:rPr lang="en-IN" sz="1600" dirty="0">
                <a:latin typeface="Bookman Old Style" pitchFamily="18" charset="0"/>
              </a:rPr>
              <a:t>A = 1000 – 1500 = </a:t>
            </a:r>
            <a:r>
              <a:rPr lang="en-IN" sz="1600" dirty="0" smtClean="0">
                <a:latin typeface="Bookman Old Style" pitchFamily="18" charset="0"/>
              </a:rPr>
              <a:t> 500 </a:t>
            </a:r>
            <a:r>
              <a:rPr lang="en-IN" sz="1600" dirty="0">
                <a:latin typeface="Bookman Old Style" pitchFamily="18" charset="0"/>
              </a:rPr>
              <a:t>A</a:t>
            </a:r>
          </a:p>
          <a:p>
            <a:pPr>
              <a:lnSpc>
                <a:spcPct val="200000"/>
              </a:lnSpc>
            </a:pPr>
            <a:r>
              <a:rPr lang="en-IN" sz="1600" dirty="0">
                <a:latin typeface="Bookman Old Style" pitchFamily="18" charset="0"/>
              </a:rPr>
              <a:t>B = 3000 – </a:t>
            </a:r>
            <a:r>
              <a:rPr lang="en-IN" sz="1600" dirty="0" smtClean="0">
                <a:latin typeface="Bookman Old Style" pitchFamily="18" charset="0"/>
              </a:rPr>
              <a:t>6000 </a:t>
            </a:r>
            <a:r>
              <a:rPr lang="en-IN" sz="1600" dirty="0">
                <a:latin typeface="Bookman Old Style" pitchFamily="18" charset="0"/>
              </a:rPr>
              <a:t>= 3000 A</a:t>
            </a:r>
          </a:p>
          <a:p>
            <a:pPr>
              <a:lnSpc>
                <a:spcPct val="200000"/>
              </a:lnSpc>
            </a:pPr>
            <a:r>
              <a:rPr lang="en-IN" sz="1600" dirty="0">
                <a:latin typeface="Bookman Old Style" pitchFamily="18" charset="0"/>
              </a:rPr>
              <a:t>C = 9000 – 7500 = 1500 </a:t>
            </a:r>
            <a:r>
              <a:rPr lang="en-IN" sz="1600" dirty="0" smtClean="0">
                <a:latin typeface="Bookman Old Style" pitchFamily="18" charset="0"/>
              </a:rPr>
              <a:t>A</a:t>
            </a:r>
          </a:p>
          <a:p>
            <a:r>
              <a:rPr lang="en-IN" sz="1600" dirty="0">
                <a:latin typeface="Bookman Old Style" pitchFamily="18" charset="0"/>
              </a:rPr>
              <a:t> </a:t>
            </a:r>
            <a:r>
              <a:rPr lang="en-IN" sz="1600" dirty="0" smtClean="0">
                <a:latin typeface="Bookman Old Style" pitchFamily="18" charset="0"/>
              </a:rPr>
              <a:t>                             </a:t>
            </a:r>
            <a:r>
              <a:rPr lang="en-IN" sz="1600" b="1" dirty="0" smtClean="0">
                <a:solidFill>
                  <a:schemeClr val="accent1"/>
                </a:solidFill>
                <a:latin typeface="Arial Black" pitchFamily="34" charset="0"/>
              </a:rPr>
              <a:t>2000 A</a:t>
            </a:r>
            <a:endParaRPr lang="en-IN" sz="16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6144" y="530552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IN" dirty="0">
                <a:latin typeface="Bookman Old Style" pitchFamily="18" charset="0"/>
              </a:rPr>
              <a:t>i)  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MATERIAL COST VARIANCE</a:t>
            </a:r>
            <a:r>
              <a:rPr lang="en-IN" dirty="0">
                <a:latin typeface="Bookman Old Style" pitchFamily="18" charset="0"/>
              </a:rPr>
              <a:t> =  </a:t>
            </a:r>
            <a:r>
              <a:rPr lang="en-IN" b="1" dirty="0">
                <a:solidFill>
                  <a:srgbClr val="002060"/>
                </a:solidFill>
                <a:latin typeface="Bookman Old Style" pitchFamily="18" charset="0"/>
              </a:rPr>
              <a:t>III – I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Bookman Old Style" pitchFamily="18" charset="0"/>
              </a:rPr>
              <a:t>A = 2000 – </a:t>
            </a:r>
            <a:r>
              <a:rPr lang="en-IN" dirty="0" smtClean="0">
                <a:latin typeface="Bookman Old Style" pitchFamily="18" charset="0"/>
              </a:rPr>
              <a:t>  1500 </a:t>
            </a:r>
            <a:r>
              <a:rPr lang="en-IN" dirty="0">
                <a:latin typeface="Bookman Old Style" pitchFamily="18" charset="0"/>
              </a:rPr>
              <a:t>	= </a:t>
            </a:r>
            <a:r>
              <a:rPr lang="en-IN" dirty="0" smtClean="0">
                <a:latin typeface="Bookman Old Style" pitchFamily="18" charset="0"/>
              </a:rPr>
              <a:t>  500 </a:t>
            </a:r>
            <a:r>
              <a:rPr lang="en-IN" dirty="0" smtClean="0">
                <a:latin typeface="Bookman Old Style" pitchFamily="18" charset="0"/>
              </a:rPr>
              <a:t>F</a:t>
            </a:r>
            <a:endParaRPr lang="en-IN" dirty="0">
              <a:latin typeface="Bookman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IN" dirty="0">
                <a:latin typeface="Bookman Old Style" pitchFamily="18" charset="0"/>
              </a:rPr>
              <a:t>B = </a:t>
            </a:r>
            <a:r>
              <a:rPr lang="en-IN" dirty="0">
                <a:latin typeface="Bookman Old Style" pitchFamily="18" charset="0"/>
              </a:rPr>
              <a:t>6</a:t>
            </a:r>
            <a:r>
              <a:rPr lang="en-IN" dirty="0" smtClean="0">
                <a:latin typeface="Bookman Old Style" pitchFamily="18" charset="0"/>
              </a:rPr>
              <a:t>000 </a:t>
            </a:r>
            <a:r>
              <a:rPr lang="en-IN" dirty="0">
                <a:latin typeface="Bookman Old Style" pitchFamily="18" charset="0"/>
              </a:rPr>
              <a:t>– </a:t>
            </a:r>
            <a:r>
              <a:rPr lang="en-IN" dirty="0" smtClean="0">
                <a:latin typeface="Bookman Old Style" pitchFamily="18" charset="0"/>
              </a:rPr>
              <a:t>  6000 </a:t>
            </a:r>
            <a:r>
              <a:rPr lang="en-IN" dirty="0">
                <a:latin typeface="Bookman Old Style" pitchFamily="18" charset="0"/>
              </a:rPr>
              <a:t>	</a:t>
            </a:r>
            <a:r>
              <a:rPr lang="en-IN">
                <a:latin typeface="Bookman Old Style" pitchFamily="18" charset="0"/>
              </a:rPr>
              <a:t>= </a:t>
            </a:r>
            <a:r>
              <a:rPr lang="en-IN" smtClean="0">
                <a:latin typeface="Bookman Old Style" pitchFamily="18" charset="0"/>
              </a:rPr>
              <a:t>      0</a:t>
            </a:r>
            <a:endParaRPr lang="en-IN" dirty="0">
              <a:latin typeface="Bookman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IN" dirty="0">
                <a:latin typeface="Bookman Old Style" pitchFamily="18" charset="0"/>
              </a:rPr>
              <a:t>C = 12000 – </a:t>
            </a:r>
            <a:r>
              <a:rPr lang="en-IN" dirty="0" smtClean="0">
                <a:latin typeface="Bookman Old Style" pitchFamily="18" charset="0"/>
              </a:rPr>
              <a:t> 7500</a:t>
            </a:r>
            <a:r>
              <a:rPr lang="en-IN" dirty="0">
                <a:latin typeface="Bookman Old Style" pitchFamily="18" charset="0"/>
              </a:rPr>
              <a:t>	 = 4500 </a:t>
            </a:r>
            <a:r>
              <a:rPr lang="en-IN" dirty="0" smtClean="0">
                <a:latin typeface="Bookman Old Style" pitchFamily="18" charset="0"/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 Black" pitchFamily="34" charset="0"/>
              </a:rPr>
              <a:t> </a:t>
            </a:r>
            <a:r>
              <a:rPr lang="en-IN" dirty="0" smtClean="0">
                <a:latin typeface="Arial Black" pitchFamily="34" charset="0"/>
              </a:rPr>
              <a:t>                                  </a:t>
            </a:r>
            <a:r>
              <a:rPr lang="en-IN" sz="1600" b="1" dirty="0" smtClean="0">
                <a:solidFill>
                  <a:schemeClr val="accent1"/>
                </a:solidFill>
                <a:latin typeface="Arial Black" pitchFamily="34" charset="0"/>
              </a:rPr>
              <a:t>5000 F</a:t>
            </a:r>
            <a:endParaRPr lang="en-IN" sz="16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47864" y="2211710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19872" y="2571750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5856" y="4587974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5856" y="4978211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259632" y="267494"/>
            <a:ext cx="748883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iii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) MATERIAL USAGE VARIANCE </a:t>
            </a:r>
            <a:r>
              <a:rPr lang="en-IN" dirty="0">
                <a:latin typeface="Bookman Old Style" pitchFamily="18" charset="0"/>
              </a:rPr>
              <a:t>= </a:t>
            </a:r>
            <a:r>
              <a:rPr lang="en-IN" b="1" dirty="0">
                <a:solidFill>
                  <a:srgbClr val="002060"/>
                </a:solidFill>
                <a:latin typeface="Bookman Old Style" pitchFamily="18" charset="0"/>
              </a:rPr>
              <a:t>III – II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A = 2000 – 1000 = 1000F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B = 6000 – 3000 = 3000 F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C = 12000 – 9000 = 3000 </a:t>
            </a:r>
            <a:r>
              <a:rPr lang="en-IN" dirty="0" smtClean="0">
                <a:latin typeface="Bookman Old Style" pitchFamily="18" charset="0"/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 Black" pitchFamily="34" charset="0"/>
              </a:rPr>
              <a:t> </a:t>
            </a:r>
            <a:r>
              <a:rPr lang="en-IN" dirty="0" smtClean="0">
                <a:latin typeface="Arial Black" pitchFamily="34" charset="0"/>
              </a:rPr>
              <a:t>                             </a:t>
            </a:r>
            <a:r>
              <a:rPr lang="en-IN" dirty="0" smtClean="0">
                <a:solidFill>
                  <a:schemeClr val="accent1"/>
                </a:solidFill>
                <a:latin typeface="Arial Black" pitchFamily="34" charset="0"/>
              </a:rPr>
              <a:t>7</a:t>
            </a:r>
            <a:r>
              <a:rPr lang="en-IN" b="1" dirty="0" smtClean="0">
                <a:solidFill>
                  <a:schemeClr val="accent1"/>
                </a:solidFill>
                <a:latin typeface="Arial Black" pitchFamily="34" charset="0"/>
              </a:rPr>
              <a:t>000 </a:t>
            </a:r>
            <a:r>
              <a:rPr lang="en-IN" b="1" dirty="0">
                <a:solidFill>
                  <a:schemeClr val="accent1"/>
                </a:solidFill>
                <a:latin typeface="Arial Black" pitchFamily="34" charset="0"/>
              </a:rPr>
              <a:t>F</a:t>
            </a:r>
            <a:endParaRPr lang="en-IN" dirty="0">
              <a:solidFill>
                <a:schemeClr val="accent1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iv) 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MATERIAL MIX VARIANCE </a:t>
            </a:r>
            <a:r>
              <a:rPr lang="en-IN" dirty="0">
                <a:latin typeface="Bookman Old Style" pitchFamily="18" charset="0"/>
              </a:rPr>
              <a:t>= </a:t>
            </a:r>
            <a:r>
              <a:rPr lang="en-IN" b="1" dirty="0">
                <a:solidFill>
                  <a:srgbClr val="002060"/>
                </a:solidFill>
                <a:latin typeface="Bookman Old Style" pitchFamily="18" charset="0"/>
              </a:rPr>
              <a:t>IV – II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A = 1200 – 1000 = 200 F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B = 3600 – 3000 = 600 F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C = 7200 – 9000 = 1800 </a:t>
            </a:r>
            <a:r>
              <a:rPr lang="en-IN" dirty="0" smtClean="0">
                <a:latin typeface="Bookman Old Style" pitchFamily="18" charset="0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 Black" pitchFamily="34" charset="0"/>
              </a:rPr>
              <a:t> </a:t>
            </a:r>
            <a:r>
              <a:rPr lang="en-IN" dirty="0" smtClean="0">
                <a:latin typeface="Arial Black" pitchFamily="34" charset="0"/>
              </a:rPr>
              <a:t>	</a:t>
            </a:r>
            <a:r>
              <a:rPr lang="en-IN" dirty="0" smtClean="0">
                <a:solidFill>
                  <a:srgbClr val="002060"/>
                </a:solidFill>
                <a:latin typeface="Arial Black" pitchFamily="34" charset="0"/>
              </a:rPr>
              <a:t>             </a:t>
            </a:r>
            <a:r>
              <a:rPr lang="en-IN" dirty="0" smtClean="0">
                <a:solidFill>
                  <a:srgbClr val="002060"/>
                </a:solidFill>
                <a:latin typeface="Arial Black" pitchFamily="34" charset="0"/>
              </a:rPr>
              <a:t>100</a:t>
            </a:r>
            <a:r>
              <a:rPr lang="en-IN" b="1" dirty="0" smtClean="0">
                <a:solidFill>
                  <a:srgbClr val="002060"/>
                </a:solidFill>
                <a:latin typeface="Arial Black" pitchFamily="34" charset="0"/>
              </a:rPr>
              <a:t>0 A</a:t>
            </a:r>
            <a:endParaRPr lang="en-IN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v) 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MATERIAL SUB-USAGE VARIANCE </a:t>
            </a:r>
            <a:r>
              <a:rPr lang="en-IN" dirty="0">
                <a:latin typeface="Bookman Old Style" pitchFamily="18" charset="0"/>
              </a:rPr>
              <a:t>= </a:t>
            </a:r>
            <a:r>
              <a:rPr lang="en-IN" b="1" dirty="0">
                <a:solidFill>
                  <a:srgbClr val="002060"/>
                </a:solidFill>
                <a:latin typeface="Bookman Old Style" pitchFamily="18" charset="0"/>
              </a:rPr>
              <a:t>III – IV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A = 2000 – 1200 = </a:t>
            </a:r>
            <a:r>
              <a:rPr lang="en-IN" dirty="0" smtClean="0">
                <a:latin typeface="Bookman Old Style" pitchFamily="18" charset="0"/>
              </a:rPr>
              <a:t>   800 </a:t>
            </a:r>
            <a:r>
              <a:rPr lang="en-IN" dirty="0" smtClean="0">
                <a:latin typeface="Bookman Old Style" pitchFamily="18" charset="0"/>
              </a:rPr>
              <a:t>F</a:t>
            </a:r>
            <a:endParaRPr lang="en-IN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B = 6000 – 3600 = </a:t>
            </a:r>
            <a:r>
              <a:rPr lang="en-IN" dirty="0" smtClean="0">
                <a:latin typeface="Bookman Old Style" pitchFamily="18" charset="0"/>
              </a:rPr>
              <a:t> 2400 </a:t>
            </a:r>
            <a:r>
              <a:rPr lang="en-IN" dirty="0">
                <a:latin typeface="Bookman Old Style" pitchFamily="18" charset="0"/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C = </a:t>
            </a:r>
            <a:r>
              <a:rPr lang="en-IN" dirty="0" smtClean="0">
                <a:latin typeface="Bookman Old Style" pitchFamily="18" charset="0"/>
              </a:rPr>
              <a:t>12000 </a:t>
            </a:r>
            <a:r>
              <a:rPr lang="en-IN" dirty="0">
                <a:latin typeface="Bookman Old Style" pitchFamily="18" charset="0"/>
              </a:rPr>
              <a:t>– 7200 = 4800 </a:t>
            </a:r>
            <a:r>
              <a:rPr lang="en-IN" dirty="0" smtClean="0">
                <a:latin typeface="Bookman Old Style" pitchFamily="18" charset="0"/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 Black" pitchFamily="34" charset="0"/>
              </a:rPr>
              <a:t> </a:t>
            </a:r>
            <a:r>
              <a:rPr lang="en-IN" dirty="0" smtClean="0">
                <a:latin typeface="Arial Black" pitchFamily="34" charset="0"/>
              </a:rPr>
              <a:t>	              </a:t>
            </a:r>
            <a:r>
              <a:rPr lang="en-IN" b="1" dirty="0">
                <a:solidFill>
                  <a:schemeClr val="accent1"/>
                </a:solidFill>
                <a:latin typeface="Arial Black" pitchFamily="34" charset="0"/>
              </a:rPr>
              <a:t>8</a:t>
            </a:r>
            <a:r>
              <a:rPr lang="en-IN" b="1" dirty="0" smtClean="0">
                <a:solidFill>
                  <a:schemeClr val="accent1"/>
                </a:solidFill>
                <a:latin typeface="Arial Black" pitchFamily="34" charset="0"/>
              </a:rPr>
              <a:t>000 </a:t>
            </a:r>
            <a:r>
              <a:rPr lang="en-IN" b="1" dirty="0">
                <a:solidFill>
                  <a:schemeClr val="accent1"/>
                </a:solidFill>
                <a:latin typeface="Arial Black" pitchFamily="34" charset="0"/>
              </a:rPr>
              <a:t>F</a:t>
            </a:r>
            <a:endParaRPr lang="en-IN" dirty="0"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73800" y="1563638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5816" y="1923678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15816" y="3219822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15816" y="3507854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73800" y="4803998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5816" y="5092030"/>
            <a:ext cx="9361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259632" y="228585"/>
            <a:ext cx="7884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VERIFICATION</a:t>
            </a:r>
          </a:p>
          <a:p>
            <a:pPr>
              <a:lnSpc>
                <a:spcPct val="150000"/>
              </a:lnSpc>
            </a:pPr>
            <a:endParaRPr lang="en-IN" sz="16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067694"/>
            <a:ext cx="7632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b="1" dirty="0">
                <a:solidFill>
                  <a:srgbClr val="0070C0"/>
                </a:solidFill>
                <a:latin typeface="Bookman Old Style" pitchFamily="18" charset="0"/>
              </a:rPr>
              <a:t>ii) MUV + MATERIAL MIX VARIANCE + MATERIAL SUB-USAGE VARIANCE 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Bookman Old Style" pitchFamily="18" charset="0"/>
              </a:rPr>
              <a:t>7000F </a:t>
            </a:r>
            <a:r>
              <a:rPr lang="en-IN" dirty="0">
                <a:latin typeface="Bookman Old Style" pitchFamily="18" charset="0"/>
              </a:rPr>
              <a:t>= 1000 A + 8000 F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7030A0"/>
                </a:solidFill>
                <a:latin typeface="Elephant" pitchFamily="18" charset="0"/>
                <a:cs typeface="Aharoni" pitchFamily="2" charset="-79"/>
              </a:rPr>
              <a:t>7000 F = 7000 F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915566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0070C0"/>
                </a:solidFill>
                <a:latin typeface="Bookman Old Style" pitchFamily="18" charset="0"/>
              </a:rPr>
              <a:t>i) MCV = MPV + MUV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5000 F = 2000A + </a:t>
            </a:r>
            <a:r>
              <a:rPr lang="en-IN" dirty="0" smtClean="0">
                <a:latin typeface="Bookman Old Style" pitchFamily="18" charset="0"/>
              </a:rPr>
              <a:t>7000 F</a:t>
            </a:r>
            <a:endParaRPr lang="en-IN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 </a:t>
            </a:r>
            <a:r>
              <a:rPr lang="en-IN" b="1" dirty="0">
                <a:solidFill>
                  <a:srgbClr val="7030A0"/>
                </a:solidFill>
                <a:latin typeface="Elephant" pitchFamily="18" charset="0"/>
                <a:cs typeface="Aharoni" pitchFamily="2" charset="-79"/>
              </a:rPr>
              <a:t>5000 F </a:t>
            </a:r>
            <a:r>
              <a:rPr lang="en-IN" b="1" dirty="0" smtClean="0">
                <a:solidFill>
                  <a:srgbClr val="7030A0"/>
                </a:solidFill>
                <a:latin typeface="Elephant" pitchFamily="18" charset="0"/>
                <a:cs typeface="Aharoni" pitchFamily="2" charset="-79"/>
              </a:rPr>
              <a:t>=  </a:t>
            </a:r>
            <a:r>
              <a:rPr lang="en-IN" b="1" dirty="0">
                <a:solidFill>
                  <a:srgbClr val="7030A0"/>
                </a:solidFill>
                <a:latin typeface="Elephant" pitchFamily="18" charset="0"/>
                <a:cs typeface="Aharoni" pitchFamily="2" charset="-79"/>
              </a:rPr>
              <a:t>5000 F</a:t>
            </a:r>
          </a:p>
        </p:txBody>
      </p:sp>
    </p:spTree>
    <p:extLst>
      <p:ext uri="{BB962C8B-B14F-4D97-AF65-F5344CB8AC3E}">
        <p14:creationId xmlns:p14="http://schemas.microsoft.com/office/powerpoint/2010/main" val="1613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26" name="Picture 2" descr="1,270 Thank You Presentation Stock Photos, Pictur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26397" r="18346" b="36802"/>
          <a:stretch/>
        </p:blipFill>
        <p:spPr bwMode="auto">
          <a:xfrm>
            <a:off x="2195736" y="1203598"/>
            <a:ext cx="5861227" cy="201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407</Words>
  <Application>Microsoft Office PowerPoint</Application>
  <PresentationFormat>On-screen Show (16:9)</PresentationFormat>
  <Paragraphs>140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Arial</vt:lpstr>
      <vt:lpstr>Times New Roman</vt:lpstr>
      <vt:lpstr>Aldhabi</vt:lpstr>
      <vt:lpstr>Aharoni</vt:lpstr>
      <vt:lpstr>Amatic SC</vt:lpstr>
      <vt:lpstr>Elephant</vt:lpstr>
      <vt:lpstr>Century Gothic</vt:lpstr>
      <vt:lpstr>Book Antiqua</vt:lpstr>
      <vt:lpstr>Bookman Old Style</vt:lpstr>
      <vt:lpstr>Wingdings</vt:lpstr>
      <vt:lpstr>Arial Black</vt:lpstr>
      <vt:lpstr>Caveat</vt:lpstr>
      <vt:lpstr>Garamond</vt:lpstr>
      <vt:lpstr>Calibri</vt:lpstr>
      <vt:lpstr>Bell MT</vt:lpstr>
      <vt:lpstr>Kate template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STAFF</dc:creator>
  <cp:lastModifiedBy>STAFF</cp:lastModifiedBy>
  <cp:revision>29</cp:revision>
  <dcterms:modified xsi:type="dcterms:W3CDTF">2023-02-08T03:52:52Z</dcterms:modified>
</cp:coreProperties>
</file>